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2" r:id="rId4"/>
    <p:sldId id="273" r:id="rId5"/>
    <p:sldId id="258" r:id="rId6"/>
    <p:sldId id="259" r:id="rId7"/>
    <p:sldId id="263" r:id="rId8"/>
    <p:sldId id="267" r:id="rId9"/>
    <p:sldId id="270" r:id="rId10"/>
    <p:sldId id="264" r:id="rId11"/>
    <p:sldId id="269" r:id="rId12"/>
    <p:sldId id="271" r:id="rId13"/>
    <p:sldId id="260" r:id="rId14"/>
    <p:sldId id="261" r:id="rId15"/>
    <p:sldId id="265" r:id="rId16"/>
    <p:sldId id="266" r:id="rId17"/>
    <p:sldId id="275" r:id="rId18"/>
    <p:sldId id="276" r:id="rId19"/>
    <p:sldId id="277" r:id="rId20"/>
    <p:sldId id="274" r:id="rId21"/>
    <p:sldId id="280" r:id="rId22"/>
    <p:sldId id="279" r:id="rId23"/>
    <p:sldId id="282" r:id="rId24"/>
    <p:sldId id="278" r:id="rId25"/>
    <p:sldId id="283" r:id="rId26"/>
    <p:sldId id="285" r:id="rId27"/>
    <p:sldId id="286" r:id="rId28"/>
    <p:sldId id="296" r:id="rId29"/>
    <p:sldId id="281" r:id="rId30"/>
    <p:sldId id="284" r:id="rId31"/>
    <p:sldId id="287" r:id="rId32"/>
    <p:sldId id="288" r:id="rId33"/>
    <p:sldId id="292" r:id="rId34"/>
    <p:sldId id="290" r:id="rId35"/>
    <p:sldId id="291" r:id="rId36"/>
    <p:sldId id="289" r:id="rId37"/>
    <p:sldId id="294" r:id="rId38"/>
    <p:sldId id="295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2" y="20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400AA-101D-490E-9D4E-C89A20702DB7}" type="datetimeFigureOut">
              <a:rPr lang="en-CA" smtClean="0"/>
              <a:t>2026-02-08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3026F-2F57-4911-B7AF-7A689FB873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6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467B-3273-4353-9FBF-06D73C896B7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90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20F8-4895-94C2-8FA2-66E560A3D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3532E-8058-C5C8-2506-01C74706A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20B31-ECF3-1B78-C88E-2148C3B1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572FD-17C4-4195-9A46-AE8481F14B8C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1BAD8-50A4-147C-2CD6-F410FAA5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36EB-F489-50CF-C0A0-04EB3CCF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78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CA42-0B39-62AD-0647-16416EEC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3D16F-BC9B-504D-20C9-5B9DDFCF7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887E-9BD0-50E7-7855-5A689228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888EE-D2E8-458C-B025-86AB65CB2342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909D-9B71-3004-5853-0865DFCA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AFD81-4FDD-5E6A-7EF0-A0AF3D9E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02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40C928-04C0-FFD8-6FB7-52544F5E6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AE9ED-B388-AC41-6080-6F91ABFBF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5B1A-AF28-25B7-80B2-2EF9AF2F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418E-0BAA-477E-AE93-7DEEFAFBE002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1F440-1924-B1AA-DA08-FF6D4D5C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20E6E-67ED-9028-647B-5F9E902E6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310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FFDF-AD45-70DA-DBFC-39804BF3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D168-5FB0-0976-8F46-0E62B2230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1FBDD-8676-E7A6-9767-AB25F16F1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74CF-B37F-47E1-344C-FD179A8E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9AB56-2130-1784-C270-DE61E834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01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BE87-9176-DC6D-7E6D-AED5F1B4A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646E-906C-DE6E-F460-1AC7588A2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40353-D6E5-F285-0B15-2DB72175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D8C76-B400-4F53-8805-742D98EC80C2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EB755-C4F9-EE1D-2472-393D0DBA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53E9-EC5D-3196-40C9-35FA1716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69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1056-F3E9-D796-0188-DB704770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28AF2-16F2-34A3-7D15-A28F084D7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00C63-AE05-0355-4E48-2A590042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35A27-2CA0-DA96-DE81-30258991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C1D2-65BD-4030-B320-CFCAC7C2CF77}" type="datetime1">
              <a:rPr lang="en-CA" smtClean="0"/>
              <a:t>2026-02-08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28EA9-8003-DD37-3C59-F8052CFF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FAD97-AD46-797F-A73B-AF034EAEA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23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877C-0091-8117-3240-C15EE809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4D97-6B5B-4B40-4797-44D7356E7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42B3-B5E2-E0F0-2A8C-A393861C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2CD81-F1F0-AA13-E635-956E2240D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AB232-10B9-29C1-5C2E-2889B2CE3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6067B-4CB1-4ADC-0871-7F90B6EA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6206-5BA6-460D-9780-A5A1F3FC520F}" type="datetime1">
              <a:rPr lang="en-CA" smtClean="0"/>
              <a:t>2026-02-08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2D8B8-EC13-2FE1-4AC1-DA30BE30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4DC02A-2269-D62D-A2F6-4EF60E09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60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1633-4B93-3962-0831-3F79E9AB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8BB15-178F-4440-5C62-42B7740A3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C05AF-8116-461A-AD38-E69AB126D756}" type="datetime1">
              <a:rPr lang="en-CA" smtClean="0"/>
              <a:t>2026-02-08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C8318-4472-251E-FF42-F757E514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9102C-45D2-0478-F645-1A88A7A1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68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25DD8B-C610-0C5A-B29C-D1B09448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9D55-1BF1-40D6-87EC-FFE4362AD15D}" type="datetime1">
              <a:rPr lang="en-CA" smtClean="0"/>
              <a:t>2026-02-08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B6D3F-76F9-6977-7F11-BE45F2EC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A9206-29F6-A2E5-EDBE-A7B2B18C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117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7E14-E8C6-533B-D648-163F2F54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9B72-F8AD-A435-F12C-6AD72286F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432E5-2EAF-0407-8CD8-9B140466B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223D-CE1E-B50D-3F81-A62336919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A4D12-9B66-4D3F-BFEA-EB6939410680}" type="datetime1">
              <a:rPr lang="en-CA" smtClean="0"/>
              <a:t>2026-02-08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A51B3-198E-8FF6-7810-ABDEB19C2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FA87D-3783-15DA-A1C4-C367745B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759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862D-A78F-02BE-CD84-08987328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63AF3-1586-FA07-67E3-0C17B2BA1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2F072-26D7-47EA-01F2-D095376AD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45053-29D5-8E85-C3A3-7FE2C872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AEB-FDAC-4944-A700-E5025FBDCFB8}" type="datetime1">
              <a:rPr lang="en-CA" smtClean="0"/>
              <a:t>2026-02-08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246A4-4AA2-74B5-1BEF-D6B2F575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4B5FB-02D4-18AB-B564-1BE49B67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00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5F461-5089-4FA6-F30A-FEECC037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A3026-0C22-41E8-F2F9-B44737EDE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2E1FB-D0DD-0542-98E0-F8AD6C0C6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9C524-F283-4997-8372-EC621E6F8B97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F4F27-F292-F8E1-8EEB-4B04DCFE5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F6AB7-62BE-C74A-0375-1B18D98B1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25CC40-D0F6-4666-ABAA-DE78F621EF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1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1.microchip.com/downloads/en/DeviceDoc/Atmel-7810-Automotive-Microcontrollers-ATmega328P_Datasheet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documentation/dui0552/a/the-cortex-m3-processor/exception-model/exception-entry-and-retur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0332-C356-1B1E-0B6B-B1E4E812B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Computer Architecture:</a:t>
            </a:r>
            <a:br>
              <a:rPr lang="en-CA" dirty="0"/>
            </a:br>
            <a:r>
              <a:rPr lang="en-CA" i="1" dirty="0"/>
              <a:t>Exceptions &amp; Interrupts</a:t>
            </a:r>
            <a:br>
              <a:rPr lang="en-CA" i="1" dirty="0"/>
            </a:br>
            <a:r>
              <a:rPr lang="en-CA" i="1" dirty="0"/>
              <a:t>Part 1: Modes, Frames, C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56E0B-2030-B06C-4A76-67F52B07E9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Dr. Colin O’Flynn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86F8-7046-B580-89F1-4F057535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05903-4A42-43A9-9B07-0A555E8C01D2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4224-0D5F-188B-78F3-15A498B5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17701-B7BA-E8D0-BE9E-EECDE6DB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493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F831-E559-6E90-7142-89E45043F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161075" cy="1325563"/>
          </a:xfrm>
        </p:spPr>
        <p:txBody>
          <a:bodyPr/>
          <a:lstStyle/>
          <a:p>
            <a:r>
              <a:rPr lang="en-CA" dirty="0"/>
              <a:t>e.g., AVR: Code in vector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9D964-E4AF-659D-4851-59F7AAB6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BCE9-36C4-5393-7E91-941D4A9A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CCEF5-3376-B47C-6430-D80B1385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EB942A-401D-DF8F-986F-EFD08977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7" y="1690688"/>
            <a:ext cx="6620415" cy="3652643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AF220A3-900E-E2F3-F4F5-537CF586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16" y="1455619"/>
            <a:ext cx="6151184" cy="394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540F60-D46C-26BD-6BCD-624D9D94E16C}"/>
              </a:ext>
            </a:extLst>
          </p:cNvPr>
          <p:cNvSpPr txBox="1"/>
          <p:nvPr/>
        </p:nvSpPr>
        <p:spPr>
          <a:xfrm>
            <a:off x="997727" y="5526675"/>
            <a:ext cx="9771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https://ww1.microchip.com/downloads/en/DeviceDoc/Atmel-7810-Automotive-Microcontrollers-ATmega328P_Datasheet.pdf</a:t>
            </a:r>
            <a:r>
              <a:rPr lang="en-CA" dirty="0"/>
              <a:t> page 49+50 </a:t>
            </a:r>
          </a:p>
        </p:txBody>
      </p:sp>
    </p:spTree>
    <p:extLst>
      <p:ext uri="{BB962C8B-B14F-4D97-AF65-F5344CB8AC3E}">
        <p14:creationId xmlns:p14="http://schemas.microsoft.com/office/powerpoint/2010/main" val="2199734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FF62-D768-69FB-BDC4-A7DC8902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ARM: Addresses in vector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4C37B-6349-C32A-094B-E14CB335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34C62-A9CC-4BF7-BE71-CF18D2BF9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23C76-FD3C-FDBF-DBC0-242D75CE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11</a:t>
            </a:fld>
            <a:endParaRPr lang="en-CA"/>
          </a:p>
        </p:txBody>
      </p:sp>
      <p:pic>
        <p:nvPicPr>
          <p:cNvPr id="7" name="Content Placeholder 7" descr="A white box with black text&#10;&#10;AI-generated content may be incorrect.">
            <a:extLst>
              <a:ext uri="{FF2B5EF4-FFF2-40B4-BE49-F238E27FC236}">
                <a16:creationId xmlns:a16="http://schemas.microsoft.com/office/drawing/2014/main" id="{3A8C60D5-DFC0-7968-C36E-0FC60C61D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7" y="1933159"/>
            <a:ext cx="6401283" cy="3398120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FB6CBB5-3962-71CB-3531-380228E8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371228"/>
            <a:ext cx="2025389" cy="3304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5B84D6-5312-7DC5-41B6-3561F1F907EC}"/>
              </a:ext>
            </a:extLst>
          </p:cNvPr>
          <p:cNvSpPr txBox="1"/>
          <p:nvPr/>
        </p:nvSpPr>
        <p:spPr>
          <a:xfrm>
            <a:off x="8027143" y="2001896"/>
            <a:ext cx="243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Address     Contents</a:t>
            </a:r>
          </a:p>
        </p:txBody>
      </p:sp>
    </p:spTree>
    <p:extLst>
      <p:ext uri="{BB962C8B-B14F-4D97-AF65-F5344CB8AC3E}">
        <p14:creationId xmlns:p14="http://schemas.microsoft.com/office/powerpoint/2010/main" val="46842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44CF-4EF9-FB8C-D05C-2ED8A43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Default Interrupt Handler?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9F48-9B56-AC75-6B32-8473E14E3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05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Very common that systems have a </a:t>
            </a:r>
            <a:r>
              <a:rPr lang="en-CA" i="1" dirty="0"/>
              <a:t>default handler</a:t>
            </a:r>
            <a:r>
              <a:rPr lang="en-CA" dirty="0"/>
              <a:t>. May be used as one for everything or one per interrupt.</a:t>
            </a:r>
          </a:p>
          <a:p>
            <a:endParaRPr lang="en-CA" dirty="0"/>
          </a:p>
          <a:p>
            <a:r>
              <a:rPr lang="en-CA" dirty="0"/>
              <a:t>May be an endless loop (will STOP execution) or a silent return.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1D87F-7864-66C4-DEEC-CFFD0256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811DA-9B9D-C3FD-DC42-6660D41B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4894-F000-8D61-6AAD-E3834A26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8320912-ACE3-9699-D388-B77220F28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89" y="3608516"/>
            <a:ext cx="8125959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B02E-CD3E-28F2-A346-B0425DE8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Normal Interrupt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69DC0-4C8C-81E0-50CD-5FA70A62C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Non-Maskable Interrupt (NMI)</a:t>
            </a:r>
          </a:p>
          <a:p>
            <a:pPr lvl="1"/>
            <a:r>
              <a:rPr lang="en-CA" dirty="0"/>
              <a:t>This interrupt cannot be “turned off” (masked)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b="1" dirty="0"/>
              <a:t>Maskable Interrupt </a:t>
            </a:r>
            <a:r>
              <a:rPr lang="en-CA" dirty="0"/>
              <a:t>(aka everything else)</a:t>
            </a:r>
          </a:p>
          <a:p>
            <a:endParaRPr lang="en-CA" dirty="0"/>
          </a:p>
          <a:p>
            <a:r>
              <a:rPr lang="en-CA" dirty="0"/>
              <a:t>Interrupts are normally </a:t>
            </a:r>
            <a:r>
              <a:rPr lang="en-CA" i="1" dirty="0"/>
              <a:t>asynchronous</a:t>
            </a:r>
            <a:r>
              <a:rPr lang="en-CA" dirty="0"/>
              <a:t> as they are external to the instruction stream (generated outside CPU)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E8556-61C9-41C2-A9B0-CDCD2AF4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13176-AB6F-1906-3EF2-F459FB83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E6FF3-038D-C761-4951-14186A1E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623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EB44-5C3F-C275-48E4-26D72619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Exception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748D1-2E0D-A6E5-7FDB-6503BA818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Exceptions are normally </a:t>
            </a:r>
            <a:r>
              <a:rPr lang="en-CA" i="1" dirty="0"/>
              <a:t>synchronous</a:t>
            </a:r>
            <a:r>
              <a:rPr lang="en-CA" dirty="0"/>
              <a:t> as generated by CPU</a:t>
            </a:r>
          </a:p>
          <a:p>
            <a:endParaRPr lang="en-CA" dirty="0"/>
          </a:p>
          <a:p>
            <a:r>
              <a:rPr lang="en-CA" dirty="0"/>
              <a:t>Faults such as:</a:t>
            </a:r>
          </a:p>
          <a:p>
            <a:pPr lvl="1"/>
            <a:r>
              <a:rPr lang="en-CA" dirty="0"/>
              <a:t>Invalid instructions</a:t>
            </a:r>
          </a:p>
          <a:p>
            <a:pPr lvl="1"/>
            <a:r>
              <a:rPr lang="en-CA" dirty="0"/>
              <a:t>Invalid memory access</a:t>
            </a:r>
          </a:p>
          <a:p>
            <a:pPr lvl="1"/>
            <a:r>
              <a:rPr lang="en-CA" dirty="0"/>
              <a:t>Divide by zero</a:t>
            </a:r>
          </a:p>
          <a:p>
            <a:endParaRPr lang="en-CA" dirty="0"/>
          </a:p>
          <a:p>
            <a:r>
              <a:rPr lang="en-CA" dirty="0"/>
              <a:t>Software Interrupt (SWI) used for control flow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6E72F-547E-261D-9B74-FBF6AD2F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4A2B2-F4DC-B400-5A4C-61DB504A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02FD0-756A-95CC-FA49-66B038D8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738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785B-F5FF-D5AD-4CDD-BF52D710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STM32F3 NVIC Vectors</a:t>
            </a:r>
          </a:p>
        </p:txBody>
      </p:sp>
      <p:pic>
        <p:nvPicPr>
          <p:cNvPr id="8" name="Content Placeholder 7" descr="A white box with black text&#10;&#10;AI-generated content may be incorrect.">
            <a:extLst>
              <a:ext uri="{FF2B5EF4-FFF2-40B4-BE49-F238E27FC236}">
                <a16:creationId xmlns:a16="http://schemas.microsoft.com/office/drawing/2014/main" id="{8F0B87B6-026E-2B6A-ACCA-754B822EE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441" y="1829291"/>
            <a:ext cx="8183117" cy="43440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F1D04-B332-C945-D9E2-FDC286B1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35AA8-0F5A-27E3-6735-9069B062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3CCEA-93ED-C4C7-67D3-BA8B81B3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2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87E6-26C2-DFC9-9309-D5020D7F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STM32F3 NVIC Vectors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31BD9-C097-3976-E71E-DD4567ABF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20" y="1891212"/>
            <a:ext cx="8125959" cy="42201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9A9CF-33CF-7AB4-D3A8-94FDF70C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687E-02D9-060B-F620-4FC7005F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CC39-62C1-9BCB-977D-AC6F31F1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9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1967-42CA-B3C8-DFE3-7630D954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Exceptions Defined in the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8379-D2DB-4EB5-0CD2-0A69B8CEB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Exceptions / Interrupts are required to deal with:</a:t>
            </a:r>
          </a:p>
          <a:p>
            <a:pPr lvl="1"/>
            <a:r>
              <a:rPr lang="en-CA" dirty="0"/>
              <a:t>I/O handling</a:t>
            </a:r>
          </a:p>
          <a:p>
            <a:pPr lvl="1"/>
            <a:r>
              <a:rPr lang="en-CA" dirty="0"/>
              <a:t>Error handling</a:t>
            </a:r>
          </a:p>
          <a:p>
            <a:pPr lvl="1"/>
            <a:r>
              <a:rPr lang="en-CA" dirty="0"/>
              <a:t>Real-time requirements</a:t>
            </a:r>
          </a:p>
          <a:p>
            <a:pPr lvl="1"/>
            <a:endParaRPr lang="en-CA" dirty="0"/>
          </a:p>
          <a:p>
            <a:r>
              <a:rPr lang="en-CA" dirty="0"/>
              <a:t>Work-arounds for a non-exception processor:</a:t>
            </a:r>
          </a:p>
          <a:p>
            <a:pPr lvl="1"/>
            <a:r>
              <a:rPr lang="en-CA" dirty="0"/>
              <a:t>Registers store state of things to deal with</a:t>
            </a:r>
          </a:p>
          <a:p>
            <a:pPr lvl="1"/>
            <a:r>
              <a:rPr lang="en-CA" dirty="0"/>
              <a:t>Need to poll these registers – either spend lots of time polling or have long response times.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3A5D-0317-57E7-F098-34601212B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87031-401E-8E0B-7D18-B880E569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D56E-5F40-EE40-D908-F2BD2C48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7E361-7553-4AEA-60F5-A2878D79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Exceptions &amp; Jumps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D2E8-B80A-B31F-4D5B-AD7D8EDC2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Exceptions are a hardware-initiated subroutine call with some level of automatic “context saving”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3BBD-9D40-4285-8BBC-0F770DC4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ADE7B-93BC-7961-5999-B8FA6BF1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7A997-0D12-E114-F0DA-CC1BFECA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36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D28B-9518-A470-7735-86AD60D3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 Handlers in 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EDFD8-E3C4-27C5-AF5D-7AB783E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 frameworks will have </a:t>
            </a:r>
            <a:r>
              <a:rPr lang="en-CA" u="sng" dirty="0"/>
              <a:t>some way</a:t>
            </a:r>
            <a:r>
              <a:rPr lang="en-CA" dirty="0"/>
              <a:t> of setting up interrupts.</a:t>
            </a:r>
          </a:p>
          <a:p>
            <a:r>
              <a:rPr lang="en-CA" dirty="0"/>
              <a:t>This is often different per architecture, compiler, and even framework.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See documentation – I’ll be showing you the most basic way here.</a:t>
            </a:r>
          </a:p>
          <a:p>
            <a:endParaRPr lang="en-CA" dirty="0"/>
          </a:p>
          <a:p>
            <a:r>
              <a:rPr lang="en-CA" dirty="0"/>
              <a:t>Often framework uses a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__weak__ </a:t>
            </a:r>
            <a:r>
              <a:rPr lang="en-CA" dirty="0"/>
              <a:t>attribute to make life easier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DD1A7-FFF5-65C9-E176-394E8AE0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DFAA-AF16-7E1C-A855-58DDD1C4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B07AB-B9DF-3B3D-8500-2B9AF5B0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15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ADA9-27CC-7B3F-58A4-E641BF35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C3AB-3011-E0FF-7C9F-80D076637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does a program run on a machine?</a:t>
            </a:r>
          </a:p>
          <a:p>
            <a:r>
              <a:rPr lang="en-CA" dirty="0"/>
              <a:t>How do you compile from high-level code to machine code?</a:t>
            </a:r>
          </a:p>
          <a:p>
            <a:r>
              <a:rPr lang="en-CA" dirty="0"/>
              <a:t>How do you observe the machine running?</a:t>
            </a:r>
          </a:p>
          <a:p>
            <a:r>
              <a:rPr lang="en-CA" dirty="0"/>
              <a:t>How do we define the machine?</a:t>
            </a:r>
          </a:p>
          <a:p>
            <a:r>
              <a:rPr lang="en-CA" dirty="0"/>
              <a:t>How does the machine control flow change (planned)?</a:t>
            </a:r>
          </a:p>
          <a:p>
            <a:r>
              <a:rPr lang="en-CA" b="1" dirty="0">
                <a:solidFill>
                  <a:srgbClr val="FF0000"/>
                </a:solidFill>
              </a:rPr>
              <a:t>How does the machine control flow change (unplanned)?</a:t>
            </a:r>
          </a:p>
          <a:p>
            <a:endParaRPr lang="en-CA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…at some point: what is the </a:t>
            </a:r>
            <a:r>
              <a:rPr lang="en-CA" i="1" dirty="0">
                <a:solidFill>
                  <a:schemeClr val="bg1">
                    <a:lumMod val="65000"/>
                  </a:schemeClr>
                </a:solidFill>
              </a:rPr>
              <a:t>most basic possible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 machine…</a:t>
            </a:r>
          </a:p>
          <a:p>
            <a:pPr marL="0" indent="0">
              <a:buNone/>
            </a:pPr>
            <a:endParaRPr lang="en-CA" b="1" dirty="0">
              <a:solidFill>
                <a:srgbClr val="FF0000"/>
              </a:solidFill>
            </a:endParaRPr>
          </a:p>
          <a:p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6FB1E-13D4-AF84-CD57-0DE27803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975C-2D17-4D58-BAA2-AE3D2D8697E0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42B00-C73D-1737-27CD-9FFFCF53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70CA-A863-53D2-59FA-8884AFF8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E6AF-7EC0-4502-9F71-820950EA8DB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33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2C6-044C-0F8A-A0F1-3D551F32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Exceptions in C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1320-FF8F-5075-3017-D9163A00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Things to cover (notes to self)</a:t>
            </a:r>
          </a:p>
          <a:p>
            <a:r>
              <a:rPr lang="en-CA" dirty="0"/>
              <a:t>Interrupt table example</a:t>
            </a:r>
          </a:p>
          <a:p>
            <a:r>
              <a:rPr lang="en-CA" dirty="0"/>
              <a:t>C </a:t>
            </a:r>
            <a:r>
              <a:rPr lang="en-CA" i="1" dirty="0"/>
              <a:t>__weak__ </a:t>
            </a:r>
            <a:r>
              <a:rPr lang="en-CA" dirty="0"/>
              <a:t>attribute</a:t>
            </a:r>
          </a:p>
          <a:p>
            <a:r>
              <a:rPr lang="en-CA" dirty="0"/>
              <a:t>Calling function and overriding the __weak__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7076-C4DF-AB44-62BB-E3568505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BB71D-DE70-7C85-3493-12449696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2D899-1098-F6CF-909F-12FFAB86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3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EA13-FDB9-A94B-43BC-9C205B5F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64" y="179308"/>
            <a:ext cx="5196950" cy="1325563"/>
          </a:xfrm>
        </p:spPr>
        <p:txBody>
          <a:bodyPr/>
          <a:lstStyle/>
          <a:p>
            <a:r>
              <a:rPr lang="en-CA" dirty="0"/>
              <a:t>Vector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A1A1-C91B-B147-FC59-FC151571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80592-DFA2-A14E-8494-2A7D9B10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62BE4-34B2-3D53-2402-44FFD313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21</a:t>
            </a:fld>
            <a:endParaRPr lang="en-CA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5D4AC4-5377-9CC0-CF49-7D91BFA1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5277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0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DDD2-47AC-CC0A-45EF-E6A75890A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3C3F-A8AB-2B51-9761-F4C8294D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(Notes to Self)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E89D6-FAAC-7479-8C21-35A8700A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7AB2C-4271-6295-D9FA-F4C0B386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2A716-8766-4CA8-5E33-DCD7B9CC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22</a:t>
            </a:fld>
            <a:endParaRPr lang="en-CA"/>
          </a:p>
        </p:txBody>
      </p:sp>
      <p:pic>
        <p:nvPicPr>
          <p:cNvPr id="10" name="Content Placeholder 9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7F05C67-AC8D-E9CC-FDB6-5EB6C1B1B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67" y="2249812"/>
            <a:ext cx="6758238" cy="2910018"/>
          </a:xfrm>
          <a:prstGeom prst="rect">
            <a:avLst/>
          </a:prstGeom>
        </p:spPr>
      </p:pic>
      <p:pic>
        <p:nvPicPr>
          <p:cNvPr id="12" name="Picture 11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DA3BEBA8-E1AC-9509-3D0E-90215D9F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853" y="2249812"/>
            <a:ext cx="4210638" cy="2648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DB11C8-8C45-1DD3-5680-E2CBE3057E90}"/>
              </a:ext>
            </a:extLst>
          </p:cNvPr>
          <p:cNvSpPr txBox="1"/>
          <p:nvPr/>
        </p:nvSpPr>
        <p:spPr>
          <a:xfrm>
            <a:off x="1062346" y="5136970"/>
            <a:ext cx="352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a file to project (</a:t>
            </a:r>
            <a:r>
              <a:rPr lang="en-CA" dirty="0" err="1"/>
              <a:t>stuff.c</a:t>
            </a:r>
            <a:r>
              <a:rPr lang="en-CA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4ABEB-C6D1-3CE9-91FE-BB22A9F8A2BF}"/>
              </a:ext>
            </a:extLst>
          </p:cNvPr>
          <p:cNvSpPr txBox="1"/>
          <p:nvPr/>
        </p:nvSpPr>
        <p:spPr>
          <a:xfrm>
            <a:off x="7604762" y="5073243"/>
            <a:ext cx="352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</a:t>
            </a:r>
            <a:r>
              <a:rPr lang="en-CA" dirty="0" err="1"/>
              <a:t>main.c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289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6E84-6068-6FE7-87B5-9C8DE063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(Notes to Self)</a:t>
            </a:r>
          </a:p>
        </p:txBody>
      </p:sp>
      <p:pic>
        <p:nvPicPr>
          <p:cNvPr id="8" name="Content Placeholder 7" descr="A close-up of a text&#10;&#10;AI-generated content may be incorrect.">
            <a:extLst>
              <a:ext uri="{FF2B5EF4-FFF2-40B4-BE49-F238E27FC236}">
                <a16:creationId xmlns:a16="http://schemas.microsoft.com/office/drawing/2014/main" id="{7CA29E41-FFCB-6FEF-E3E1-E701FFE00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928" y="2041543"/>
            <a:ext cx="6163535" cy="9240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3EF28-371C-B85E-9949-6070A13D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FAF39-3214-EA3D-7D9F-785F1710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4A685-22F2-63B6-4B90-42D0944C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23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6F25D-69DC-E63F-CDBC-AC07C355DDA1}"/>
              </a:ext>
            </a:extLst>
          </p:cNvPr>
          <p:cNvSpPr txBox="1"/>
          <p:nvPr/>
        </p:nvSpPr>
        <p:spPr>
          <a:xfrm>
            <a:off x="1494177" y="3201398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asm</a:t>
            </a:r>
            <a:r>
              <a:rPr lang="en-CA" dirty="0"/>
              <a:t> volatile("svc #0");</a:t>
            </a:r>
          </a:p>
        </p:txBody>
      </p:sp>
    </p:spTree>
    <p:extLst>
      <p:ext uri="{BB962C8B-B14F-4D97-AF65-F5344CB8AC3E}">
        <p14:creationId xmlns:p14="http://schemas.microsoft.com/office/powerpoint/2010/main" val="295025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D89D-88B0-9844-5514-11A6B6E2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 Context</a:t>
            </a:r>
          </a:p>
        </p:txBody>
      </p:sp>
      <p:pic>
        <p:nvPicPr>
          <p:cNvPr id="8" name="Content Placeholder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4C08A57-EF14-89F2-5E89-3786E5C3F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194" y="1731526"/>
            <a:ext cx="6897611" cy="38982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793F-B3FA-D48A-4D19-6A0DF0DF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E8A1D-87D3-35EC-AD1F-02273E4EB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4FCE9-C189-89B3-8C28-2A79967B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C27FA-5A1D-45E6-0805-D3F44E65ECFC}"/>
              </a:ext>
            </a:extLst>
          </p:cNvPr>
          <p:cNvSpPr txBox="1"/>
          <p:nvPr/>
        </p:nvSpPr>
        <p:spPr>
          <a:xfrm>
            <a:off x="2209800" y="1546860"/>
            <a:ext cx="923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lecture on ISA: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237E2-86BE-8796-E8AC-BBA74848A81D}"/>
              </a:ext>
            </a:extLst>
          </p:cNvPr>
          <p:cNvSpPr txBox="1"/>
          <p:nvPr/>
        </p:nvSpPr>
        <p:spPr>
          <a:xfrm>
            <a:off x="1379913" y="5762252"/>
            <a:ext cx="1006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Cortex-M has a much simpler interrupt handler </a:t>
            </a:r>
            <a:r>
              <a:rPr lang="en-CA" sz="2400" b="1" i="1" dirty="0">
                <a:solidFill>
                  <a:srgbClr val="FF0000"/>
                </a:solidFill>
              </a:rPr>
              <a:t>without</a:t>
            </a:r>
            <a:r>
              <a:rPr lang="en-CA" sz="2400" b="1" dirty="0">
                <a:solidFill>
                  <a:srgbClr val="FF0000"/>
                </a:solidFill>
              </a:rPr>
              <a:t> register banks.</a:t>
            </a:r>
          </a:p>
        </p:txBody>
      </p:sp>
    </p:spTree>
    <p:extLst>
      <p:ext uri="{BB962C8B-B14F-4D97-AF65-F5344CB8AC3E}">
        <p14:creationId xmlns:p14="http://schemas.microsoft.com/office/powerpoint/2010/main" val="241415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DC3D-E9EC-A07D-2587-84BC4072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D945-40B4-2960-AF57-F3B0474E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Cortex-M operate in two modes:</a:t>
            </a:r>
          </a:p>
          <a:p>
            <a:endParaRPr lang="en-CA" dirty="0"/>
          </a:p>
          <a:p>
            <a:pPr lvl="1"/>
            <a:r>
              <a:rPr lang="en-CA" dirty="0"/>
              <a:t>Thread Mode:</a:t>
            </a:r>
          </a:p>
          <a:p>
            <a:pPr lvl="2"/>
            <a:r>
              <a:rPr lang="en-CA" dirty="0"/>
              <a:t>Can run in both unprivileged &amp; privileged mode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Handler Mode:</a:t>
            </a:r>
          </a:p>
          <a:p>
            <a:pPr lvl="2"/>
            <a:r>
              <a:rPr lang="en-CA" dirty="0"/>
              <a:t>Always in </a:t>
            </a:r>
            <a:r>
              <a:rPr lang="en-CA" i="1" dirty="0"/>
              <a:t>privileged mode</a:t>
            </a:r>
            <a:r>
              <a:rPr lang="en-CA" dirty="0"/>
              <a:t> – full access to registers, memory </a:t>
            </a:r>
            <a:r>
              <a:rPr lang="en-CA" dirty="0" err="1"/>
              <a:t>etc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4878-EBCC-EF1F-9767-42A3A6C7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E48E-7468-2E1F-5516-EFF4010E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F78C3-B3B2-ED6B-7AAC-F18DFEB9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510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A68B-4F55-27B8-4CDC-D04074E8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Stack Pointer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FC3C0-08B0-0EC1-CCB0-92B76AB7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CA" dirty="0"/>
              <a:t>Cortex-M has two “stack pointers” – this </a:t>
            </a:r>
            <a:r>
              <a:rPr lang="en-CA" u="sng" dirty="0"/>
              <a:t>just banks out </a:t>
            </a:r>
            <a:r>
              <a:rPr lang="en-CA" dirty="0"/>
              <a:t>r13 (SP).</a:t>
            </a:r>
          </a:p>
          <a:p>
            <a:endParaRPr lang="en-CA" dirty="0"/>
          </a:p>
          <a:p>
            <a:r>
              <a:rPr lang="en-CA" dirty="0"/>
              <a:t>Compiling normal code always uses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SP_main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/>
              <a:t>(even in interrupt)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B4AAC-29F6-2042-EF2B-D69622D4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8D0FC-E8DD-4C9A-BAC8-D033C296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17F94-6301-9182-4A21-264F974E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D430A1-AE79-0EE8-9C14-6DBCF0FC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53" y="3784945"/>
            <a:ext cx="7035006" cy="16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F886-3963-EEBB-5030-B5F968D1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338F-85EA-2689-C49A-89C00FAC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Stack Pointer: Main vs.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F698-857A-1A00-A920-C318C129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788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 RTOS will normally use Main Stack Pointer (MSP) for the Kernel, and Process Stack Pointer (PSP) for the processes.</a:t>
            </a:r>
          </a:p>
          <a:p>
            <a:endParaRPr lang="en-CA" dirty="0"/>
          </a:p>
          <a:p>
            <a:r>
              <a:rPr lang="en-CA" dirty="0"/>
              <a:t>The interrupt handler uses the </a:t>
            </a:r>
            <a:r>
              <a:rPr lang="en-CA" b="1" u="sng" dirty="0"/>
              <a:t>current stack pointer</a:t>
            </a:r>
            <a:r>
              <a:rPr lang="en-CA" u="sng" dirty="0"/>
              <a:t> </a:t>
            </a:r>
            <a:r>
              <a:rPr lang="en-CA" dirty="0"/>
              <a:t>to save state, then switches to the </a:t>
            </a:r>
            <a:r>
              <a:rPr lang="en-CA" b="1" u="sng" dirty="0"/>
              <a:t>main stack pointer</a:t>
            </a:r>
            <a:r>
              <a:rPr lang="en-CA" dirty="0"/>
              <a:t> then returns to the </a:t>
            </a:r>
            <a:r>
              <a:rPr lang="en-CA" b="1" u="sng" dirty="0"/>
              <a:t>previous stack pointer mode</a:t>
            </a:r>
            <a:r>
              <a:rPr lang="en-CA" dirty="0"/>
              <a:t>.</a:t>
            </a:r>
          </a:p>
          <a:p>
            <a:endParaRPr lang="en-CA" b="1" dirty="0"/>
          </a:p>
          <a:p>
            <a:r>
              <a:rPr lang="en-CA" i="1" dirty="0"/>
              <a:t>This can be confusing if using both modes!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31683-438F-37F2-1D1C-623304F5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4504-513D-039C-EB02-E67BBD0E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FC524-48F3-5343-FF93-6E10517D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75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4F04-5340-522C-DFE8-9D3F875E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 Context (Notes to Self)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B86D-A765-7F43-C1E2-589DC4A64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Overwriting r15</a:t>
            </a:r>
          </a:p>
          <a:p>
            <a:r>
              <a:rPr lang="en-CA" dirty="0"/>
              <a:t>Overwrite r13 after changing main vs. process mode</a:t>
            </a:r>
          </a:p>
          <a:p>
            <a:r>
              <a:rPr lang="en-CA" dirty="0"/>
              <a:t>Show stack in both modes when calling interrupt</a:t>
            </a:r>
          </a:p>
          <a:p>
            <a:r>
              <a:rPr lang="en-CA" dirty="0"/>
              <a:t>Show registers being pushed onto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20A44-9A90-7FE5-0683-1A050FDB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16431-144C-825F-B9A1-E122BD34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5893-71ED-D05D-593E-1D16C42A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009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7DB2-1518-D26E-A94A-8D2B914E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FD4C-D8EF-701C-1C23-C19550756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r0,  =0x01010101");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r1,  =0x02020202");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r2,  =0x03030303");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r3,  =0x04040404");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r4,  =0x05050505");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r5,  =0x06060606");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r6,  =0x07070707");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r7,  =0x08080808");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r8,  =0x09090909");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r9,  =0x0A0A0A0A");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r10, =0x0B0B0B0B");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r11, =0x0C0C0C0C");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r12, =0x0D0D0D0D");</a:t>
            </a:r>
          </a:p>
          <a:p>
            <a:pPr marL="0" indent="0">
              <a:buNone/>
            </a:pPr>
            <a:r>
              <a:rPr lang="en-CA" dirty="0"/>
              <a:t>  //Do not change r13 - that is stack pointer!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r14, =0x0E0E0E0E");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8052B-4B06-0C5F-5EA2-703D595B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14615-E0E0-E2EF-2DBA-832A2626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E3575-D498-FF18-8C41-B298A146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1116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BC46-71CD-1428-607F-5E84A52D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Control Flow So Far</a:t>
            </a:r>
          </a:p>
        </p:txBody>
      </p:sp>
      <p:pic>
        <p:nvPicPr>
          <p:cNvPr id="8" name="Content Placeholder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C9AFFEE-64C9-1CEE-D577-6CDFD688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150" y="1821836"/>
            <a:ext cx="5372850" cy="39343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21C3-5EFB-6B80-3A15-D573ABF0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D5A9-9982-ED2D-00AD-C116A6F5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7BE6-727B-0DE9-997F-FD020975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0EAF5-0D8E-BFFE-24F8-9A4E99A93DE4}"/>
              </a:ext>
            </a:extLst>
          </p:cNvPr>
          <p:cNvSpPr txBox="1"/>
          <p:nvPr/>
        </p:nvSpPr>
        <p:spPr>
          <a:xfrm>
            <a:off x="7266216" y="1690688"/>
            <a:ext cx="3820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/>
              <a:t>Linear Flow</a:t>
            </a:r>
          </a:p>
          <a:p>
            <a:pPr marL="342900" indent="-342900">
              <a:buAutoNum type="arabicPeriod"/>
            </a:pPr>
            <a:r>
              <a:rPr lang="en-CA" sz="2000" dirty="0"/>
              <a:t>Branches (“</a:t>
            </a:r>
            <a:r>
              <a:rPr lang="en-CA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CA" sz="2000" dirty="0"/>
              <a:t>”)</a:t>
            </a:r>
          </a:p>
          <a:p>
            <a:pPr marL="342900" indent="-342900">
              <a:buAutoNum type="arabicPeriod"/>
            </a:pPr>
            <a:r>
              <a:rPr lang="en-CA" sz="2000" dirty="0"/>
              <a:t>Subroutine calls (“</a:t>
            </a:r>
            <a:r>
              <a:rPr lang="en-CA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r>
              <a:rPr lang="en-CA" sz="2000" dirty="0"/>
              <a:t>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6775D-DE5F-CABE-9077-CDD66A3F5087}"/>
              </a:ext>
            </a:extLst>
          </p:cNvPr>
          <p:cNvSpPr txBox="1"/>
          <p:nvPr/>
        </p:nvSpPr>
        <p:spPr>
          <a:xfrm>
            <a:off x="7239000" y="4498399"/>
            <a:ext cx="4114800" cy="8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All of these are explicit &amp; software-initiated.</a:t>
            </a:r>
          </a:p>
        </p:txBody>
      </p:sp>
    </p:spTree>
    <p:extLst>
      <p:ext uri="{BB962C8B-B14F-4D97-AF65-F5344CB8AC3E}">
        <p14:creationId xmlns:p14="http://schemas.microsoft.com/office/powerpoint/2010/main" val="3844371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7E8D-5E93-28D3-663F-EE4A6C02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ECA0E-FFB3-4C35-8951-7943488B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81A8-FA42-2F30-C6E7-01DA06BA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46E61-F479-0B6D-3E63-67764FE9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30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FBBE44-0DE9-BEA1-E762-26922BDF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98" y="1828959"/>
            <a:ext cx="2337402" cy="438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B33B3B-0972-45F3-6386-5C1C000E9D69}"/>
              </a:ext>
            </a:extLst>
          </p:cNvPr>
          <p:cNvSpPr txBox="1"/>
          <p:nvPr/>
        </p:nvSpPr>
        <p:spPr>
          <a:xfrm>
            <a:off x="5062451" y="3000895"/>
            <a:ext cx="53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Expand 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D2808-6DA6-7D3B-BF33-F37869F1E3CC}"/>
              </a:ext>
            </a:extLst>
          </p:cNvPr>
          <p:cNvSpPr txBox="1"/>
          <p:nvPr/>
        </p:nvSpPr>
        <p:spPr>
          <a:xfrm>
            <a:off x="5062451" y="4719602"/>
            <a:ext cx="531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See mode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FB2A7B-8A62-59D5-A377-6D5756C63261}"/>
              </a:ext>
            </a:extLst>
          </p:cNvPr>
          <p:cNvCxnSpPr/>
          <p:nvPr/>
        </p:nvCxnSpPr>
        <p:spPr>
          <a:xfrm flipH="1">
            <a:off x="2069869" y="3185561"/>
            <a:ext cx="2901142" cy="102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5C487C-F7AF-7AA0-FA85-B225C49C575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852949" y="4904268"/>
            <a:ext cx="1209502" cy="121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72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A336-527C-1811-B671-496E6E862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F3C21-DED4-FF7D-0920-940604F0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E512-1B8B-EF04-E9F9-C4551DC8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r0,  =0x01010101");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r1,  =0x02020202");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r2,  =0x03030303");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r3,  =0x04040404");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r4,  =0x05050505");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r5,  =0x06060606");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r6,  =0x07070707");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r7,  =0x08080808");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r8,  =0x09090909");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r9,  =0x0A0A0A0A");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r10, =0x0B0B0B0B");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r11, =0x0C0C0C0C");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r12, =0x0D0D0D0D");</a:t>
            </a:r>
          </a:p>
          <a:p>
            <a:pPr marL="0" indent="0">
              <a:buNone/>
            </a:pPr>
            <a:r>
              <a:rPr lang="en-CA" dirty="0"/>
              <a:t>  //Do not change r13 - that is stack pointer!</a:t>
            </a:r>
          </a:p>
          <a:p>
            <a:pPr marL="0" indent="0">
              <a:buNone/>
            </a:pPr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r14, =0x0E0E0E0E");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BBE69-2F7A-A95F-7D6E-749228C6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4401D-7CF6-9D72-4EFB-FDE76E38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F2507-1136-AD58-8D81-56CB03D2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706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2594-AFFD-26EF-6FC7-8F164BBE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Exception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0727-21EA-69B0-B9B5-9F4A4E7E2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178C3-F34C-0602-335B-E498034F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A7862-4129-79EB-E0C5-D127A8D5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32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8D0C7-D111-01F1-7348-E870A6E3310C}"/>
              </a:ext>
            </a:extLst>
          </p:cNvPr>
          <p:cNvSpPr txBox="1"/>
          <p:nvPr/>
        </p:nvSpPr>
        <p:spPr>
          <a:xfrm>
            <a:off x="670560" y="1899860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r0,  =0x01010101");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r1,  =0x02020202");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r2,  =0x03030303");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r3,  =0x04040404");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r4,  =0x05050505");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r5,  =0x06060606");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r6,  =0x07070707");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r7,  =0x08080808");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r8,  =0x09090909");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r9,  =0x0A0A0A0A");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r10, =0x0B0B0B0B");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r11, =0x0C0C0C0C");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r12, =0x0D0D0D0D");</a:t>
            </a:r>
          </a:p>
          <a:p>
            <a:r>
              <a:rPr lang="en-CA" dirty="0"/>
              <a:t>  //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r13, =0x0E0E0E0E");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r14, =0x0F0F0F0F");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6C037-C3EC-5404-55D0-4BF3CAB4CEFD}"/>
              </a:ext>
            </a:extLst>
          </p:cNvPr>
          <p:cNvSpPr txBox="1"/>
          <p:nvPr/>
        </p:nvSpPr>
        <p:spPr>
          <a:xfrm>
            <a:off x="5920740" y="245385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endParaRPr lang="en-CA" dirty="0"/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ldr</a:t>
            </a:r>
            <a:r>
              <a:rPr lang="en-CA" dirty="0"/>
              <a:t> r13, =0x20001000");</a:t>
            </a:r>
          </a:p>
          <a:p>
            <a:endParaRPr lang="en-CA" dirty="0"/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  <a:p>
            <a:r>
              <a:rPr lang="en-CA" dirty="0"/>
              <a:t>  </a:t>
            </a:r>
            <a:r>
              <a:rPr lang="en-CA" dirty="0" err="1"/>
              <a:t>asm</a:t>
            </a:r>
            <a:r>
              <a:rPr lang="en-CA" dirty="0"/>
              <a:t> volatile("</a:t>
            </a:r>
            <a:r>
              <a:rPr lang="en-CA" dirty="0" err="1"/>
              <a:t>nop</a:t>
            </a:r>
            <a:r>
              <a:rPr lang="en-CA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17836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1A73-F3DC-0C15-8170-FAD7C5A8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Exception Stack Register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04E8B0-8995-1D1A-D132-B6B49C2C9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336" y="2372291"/>
            <a:ext cx="8259328" cy="32580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76AC1-CF98-3A9C-61B2-BAD3CDA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36A2B-25BE-2E43-90C8-881805A7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3855F-0727-AA39-46D5-376DC955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5610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3234-8B86-1039-0A5D-3884A8E0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that LR Value?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CB852F-BEC7-4DCF-DA7C-FB3DEBC48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533"/>
            <a:ext cx="10515600" cy="35389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3955B-C472-7182-4CE0-FBBC679C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D33D1-5D3D-D2D9-1830-E2C8AFFE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0AD3-045B-DC48-C309-0020EB6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34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7ADBA-969D-3586-BBC3-7C7EADB3549C}"/>
              </a:ext>
            </a:extLst>
          </p:cNvPr>
          <p:cNvSpPr txBox="1"/>
          <p:nvPr/>
        </p:nvSpPr>
        <p:spPr>
          <a:xfrm>
            <a:off x="762000" y="5569545"/>
            <a:ext cx="10873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https://developer.arm.com/documentation/dui0552/a/the-cortex-m3-processor/exception-model/exception-entry-and-return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0655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983B-50B8-0795-09EB-3D6CE1B5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Demo of Loading PC Directly</a:t>
            </a:r>
          </a:p>
        </p:txBody>
      </p:sp>
      <p:pic>
        <p:nvPicPr>
          <p:cNvPr id="8" name="Content Placeholder 7" descr="A close-up of a math equation&#10;&#10;AI-generated content may be incorrect.">
            <a:extLst>
              <a:ext uri="{FF2B5EF4-FFF2-40B4-BE49-F238E27FC236}">
                <a16:creationId xmlns:a16="http://schemas.microsoft.com/office/drawing/2014/main" id="{555D544D-16A1-80AC-D42E-573C4464E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915" y="2411647"/>
            <a:ext cx="8564170" cy="14003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66BC8-0C11-0DB2-9BBD-A61D1566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21F8D-BE6D-01D6-4D0A-BED24A6D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58292-EAB3-3B34-449E-C4E2DDDE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0636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4864-41A5-5995-7CED-BE4872B2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Summaries (Hopefully)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F7BCD-6C1C-EC77-A58F-943DC8DA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registers went onto stack:</a:t>
            </a:r>
          </a:p>
          <a:p>
            <a:pPr lvl="1"/>
            <a:r>
              <a:rPr lang="en-CA" dirty="0"/>
              <a:t>R0, R1, R2, R3, R12, R14 (LR), Return Address, Status Register (PSR)</a:t>
            </a:r>
          </a:p>
          <a:p>
            <a:pPr lvl="1"/>
            <a:endParaRPr lang="en-CA" dirty="0"/>
          </a:p>
          <a:p>
            <a:r>
              <a:rPr lang="en-CA" dirty="0"/>
              <a:t>What is value in LR?</a:t>
            </a:r>
          </a:p>
          <a:p>
            <a:pPr lvl="1"/>
            <a:r>
              <a:rPr lang="en-CA" dirty="0"/>
              <a:t>0xfffffff9 </a:t>
            </a:r>
            <a:r>
              <a:rPr lang="en-CA" dirty="0">
                <a:sym typeface="Wingdings" panose="05000000000000000000" pitchFamily="2" charset="2"/>
              </a:rPr>
              <a:t> Special value indicating return mode</a:t>
            </a:r>
          </a:p>
          <a:p>
            <a:pPr lvl="1"/>
            <a:endParaRPr lang="en-CA" dirty="0">
              <a:sym typeface="Wingdings" panose="05000000000000000000" pitchFamily="2" charset="2"/>
            </a:endParaRPr>
          </a:p>
          <a:p>
            <a:r>
              <a:rPr lang="en-CA" dirty="0">
                <a:sym typeface="Wingdings" panose="05000000000000000000" pitchFamily="2" charset="2"/>
              </a:rPr>
              <a:t>Only two stack pointers in Cortex-M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9B9D8-D053-0625-BB87-6E70DD6A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1ADC5-1235-A2CA-5DFA-1B2492C7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7A3B-E9B7-29B0-9F43-403E14D8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57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F242-0BB2-72B0-9BFE-6067CDC2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AVR Interrupt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8530-1EDE-8734-7808-5664D8BC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Datasheet Interrupt Section – </a:t>
            </a:r>
            <a:r>
              <a:rPr lang="en-CA" b="1" dirty="0"/>
              <a:t>READ FOR A NEW DEVICE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6F0E-C6FB-57AA-BD37-ED6191BE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935EE-5493-C486-4F33-B6BA43BF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2F53-B044-C372-A192-CF29244F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37</a:t>
            </a:fld>
            <a:endParaRPr lang="en-CA"/>
          </a:p>
        </p:txBody>
      </p:sp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E57AF474-1CB2-B6A8-1EF6-214A7E1B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2448784"/>
            <a:ext cx="8039100" cy="32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65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2E5B1-AF56-B00C-E900-959B3ACC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3F67-AE1F-7FB0-9DBB-51470E04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AVR Interrupt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AE4A-6B64-5268-CE29-A69A10147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69580" cy="4351338"/>
          </a:xfrm>
        </p:spPr>
        <p:txBody>
          <a:bodyPr/>
          <a:lstStyle/>
          <a:p>
            <a:r>
              <a:rPr lang="en-CA" b="1" dirty="0"/>
              <a:t>AVR</a:t>
            </a:r>
            <a:r>
              <a:rPr lang="en-CA" dirty="0"/>
              <a:t> does NOT save anything for you:</a:t>
            </a:r>
          </a:p>
          <a:p>
            <a:pPr lvl="1"/>
            <a:r>
              <a:rPr lang="en-CA" b="1" dirty="0"/>
              <a:t>Not even the status register</a:t>
            </a:r>
            <a:endParaRPr lang="en-CA" dirty="0"/>
          </a:p>
          <a:p>
            <a:pPr lvl="1"/>
            <a:endParaRPr lang="en-CA" b="1" dirty="0"/>
          </a:p>
          <a:p>
            <a:r>
              <a:rPr lang="en-CA" dirty="0"/>
              <a:t>Pushes the return address to the stack only, everything else is up to you.</a:t>
            </a:r>
          </a:p>
          <a:p>
            <a:endParaRPr lang="en-CA" dirty="0"/>
          </a:p>
          <a:p>
            <a:r>
              <a:rPr lang="en-CA" dirty="0"/>
              <a:t>As you use different devices be aware that there is few “universal truths”.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9110E-0D56-43EA-8DBA-28721017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B96C-A917-56B6-C7E5-3F2C8E5A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B637-26FE-80C5-9899-9E923B95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456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FD2A-C3D4-050A-53BE-6F533544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3835-C263-F1B7-02F2-309AD1F83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Interrupts are </a:t>
            </a:r>
            <a:r>
              <a:rPr lang="en-CA" u="sng" dirty="0"/>
              <a:t>external</a:t>
            </a:r>
            <a:r>
              <a:rPr lang="en-CA" dirty="0"/>
              <a:t> to CPU, normally asynchronous.</a:t>
            </a:r>
          </a:p>
          <a:p>
            <a:r>
              <a:rPr lang="en-CA" dirty="0"/>
              <a:t>Exceptions are </a:t>
            </a:r>
            <a:r>
              <a:rPr lang="en-CA" u="sng" dirty="0"/>
              <a:t>generated by</a:t>
            </a:r>
            <a:r>
              <a:rPr lang="en-CA" dirty="0"/>
              <a:t> the CPU, normally synchronous.</a:t>
            </a:r>
          </a:p>
          <a:p>
            <a:r>
              <a:rPr lang="en-CA" dirty="0"/>
              <a:t>Interrupts/Exceptions use a </a:t>
            </a:r>
            <a:r>
              <a:rPr lang="en-CA" u="sng" dirty="0"/>
              <a:t>vector table</a:t>
            </a:r>
            <a:r>
              <a:rPr lang="en-CA" dirty="0"/>
              <a:t> to tell the CPU where execution should pass.</a:t>
            </a:r>
          </a:p>
          <a:p>
            <a:r>
              <a:rPr lang="en-CA" dirty="0"/>
              <a:t>Normally some level of hardware support to save/restore context</a:t>
            </a:r>
          </a:p>
          <a:p>
            <a:pPr lvl="1"/>
            <a:r>
              <a:rPr lang="en-CA" dirty="0"/>
              <a:t>May be minimal (AVR saving only return address) or more complete (Cortex-M saving multiple registers)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B0975-7075-8E48-4307-09CE0927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C3F58-9ECF-E661-B176-6409612D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6AC7F-77E8-D03A-8D64-80FB748A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502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A8C0-86A1-374B-CFC8-DA4D8A2C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Saviour: Exceptions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2E8-AE44-D471-7D64-85784829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6D597-B195-DAF8-037E-3D3D6E3E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836A5-9699-3A7B-AC09-4F317024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4</a:t>
            </a:fld>
            <a:endParaRPr lang="en-CA"/>
          </a:p>
        </p:txBody>
      </p:sp>
      <p:pic>
        <p:nvPicPr>
          <p:cNvPr id="8" name="Picture 7" descr="A horse on a dirt hill&#10;&#10;AI-generated content may be incorrect.">
            <a:extLst>
              <a:ext uri="{FF2B5EF4-FFF2-40B4-BE49-F238E27FC236}">
                <a16:creationId xmlns:a16="http://schemas.microsoft.com/office/drawing/2014/main" id="{0A8D939F-B708-9E8B-5025-DF373853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2196192"/>
            <a:ext cx="7199329" cy="3516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5E053-596F-D157-0360-D9B72B3A8CDB}"/>
              </a:ext>
            </a:extLst>
          </p:cNvPr>
          <p:cNvSpPr txBox="1"/>
          <p:nvPr/>
        </p:nvSpPr>
        <p:spPr>
          <a:xfrm>
            <a:off x="4669971" y="2643847"/>
            <a:ext cx="12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IRQ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78DF1-B4B2-33D4-BC93-3FB682AEB544}"/>
              </a:ext>
            </a:extLst>
          </p:cNvPr>
          <p:cNvSpPr txBox="1"/>
          <p:nvPr/>
        </p:nvSpPr>
        <p:spPr>
          <a:xfrm>
            <a:off x="8400090" y="2643847"/>
            <a:ext cx="31642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How do we make control flow change </a:t>
            </a:r>
            <a:r>
              <a:rPr lang="en-CA" b="1" dirty="0"/>
              <a:t>without</a:t>
            </a:r>
            <a:r>
              <a:rPr lang="en-CA" dirty="0"/>
              <a:t> a software-initiated request?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If software had to initiate every change we would need to </a:t>
            </a:r>
            <a:r>
              <a:rPr lang="en-CA" b="1" dirty="0"/>
              <a:t>poll</a:t>
            </a:r>
            <a:r>
              <a:rPr lang="en-CA" dirty="0"/>
              <a:t> for every possible scenario.</a:t>
            </a:r>
          </a:p>
        </p:txBody>
      </p:sp>
    </p:spTree>
    <p:extLst>
      <p:ext uri="{BB962C8B-B14F-4D97-AF65-F5344CB8AC3E}">
        <p14:creationId xmlns:p14="http://schemas.microsoft.com/office/powerpoint/2010/main" val="40763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6688-2417-B9BF-61F7-D59F31BC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Interrupts vs.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F8AE6-978F-FE90-BE58-F0E4200F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Exceptions &amp; Interrupts both result in hardware-level control flow change</a:t>
            </a:r>
          </a:p>
          <a:p>
            <a:endParaRPr lang="en-CA" dirty="0"/>
          </a:p>
          <a:p>
            <a:r>
              <a:rPr lang="en-CA" dirty="0"/>
              <a:t>Interrupts are typically caused by some “</a:t>
            </a:r>
            <a:r>
              <a:rPr lang="en-CA" u="sng" dirty="0"/>
              <a:t>external (to the CPU) event</a:t>
            </a:r>
            <a:r>
              <a:rPr lang="en-CA" dirty="0"/>
              <a:t>” (pin change, timer)</a:t>
            </a:r>
          </a:p>
          <a:p>
            <a:endParaRPr lang="en-CA" dirty="0"/>
          </a:p>
          <a:p>
            <a:r>
              <a:rPr lang="en-CA" dirty="0"/>
              <a:t>Exceptions are typically caused </a:t>
            </a:r>
            <a:r>
              <a:rPr lang="en-CA" u="sng" dirty="0"/>
              <a:t>by the CPU itself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FABE-AD6D-1EED-215F-215AB0D5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8E71-A0C6-14F1-C56C-CFEBC6B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318DE-2922-FCD1-72CC-75F6B8AD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6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A9FCE683-EDB6-CEA2-515F-DE70B5D8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79" y="893914"/>
            <a:ext cx="7641771" cy="55151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865B6-6B66-BA0B-8751-8791F9E0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the CPU?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3AD77-A6E8-91BD-7F7B-5997BB58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9944E-8D84-9A42-B804-3155BF43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D8CB3-8F31-5C70-969C-5981641E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899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AEF3-43D3-1674-55F7-7E57EC03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Interrupt Vector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3F80-6C9E-595A-4642-AAFF588E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Most (all?) processors have some form of a </a:t>
            </a:r>
            <a:r>
              <a:rPr lang="en-CA" u="sng" dirty="0"/>
              <a:t>vector table</a:t>
            </a:r>
            <a:r>
              <a:rPr lang="en-CA" dirty="0"/>
              <a:t> which defines where control is transferred on an interrupt/exception.</a:t>
            </a:r>
          </a:p>
          <a:p>
            <a:endParaRPr lang="en-CA" dirty="0"/>
          </a:p>
          <a:p>
            <a:r>
              <a:rPr lang="en-CA" dirty="0"/>
              <a:t>The level of </a:t>
            </a:r>
            <a:r>
              <a:rPr lang="en-CA" u="sng" dirty="0"/>
              <a:t>hardware support</a:t>
            </a:r>
            <a:r>
              <a:rPr lang="en-CA" dirty="0"/>
              <a:t> is defined by the ISA. </a:t>
            </a:r>
          </a:p>
          <a:p>
            <a:pPr lvl="1"/>
            <a:r>
              <a:rPr lang="en-CA" dirty="0"/>
              <a:t>Some processors at the </a:t>
            </a:r>
            <a:r>
              <a:rPr lang="en-CA" u="sng" dirty="0"/>
              <a:t>hardware level</a:t>
            </a:r>
            <a:r>
              <a:rPr lang="en-CA" dirty="0"/>
              <a:t> are very simple – rely on a user to decode which interrupt triggered and call further routines.</a:t>
            </a:r>
          </a:p>
          <a:p>
            <a:pPr lvl="2"/>
            <a:r>
              <a:rPr lang="en-CA" dirty="0"/>
              <a:t>Slower to pass control to a specific routine.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Some processors (e.g., Arm) are more complex and have very specific tables.</a:t>
            </a:r>
          </a:p>
          <a:p>
            <a:pPr lvl="2"/>
            <a:r>
              <a:rPr lang="en-CA" dirty="0"/>
              <a:t>Faster to pass control to a specific routine.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9F378-F3E4-9333-579B-6A8C22C5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163C7-9450-9427-85C3-26E788463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6DFE8-F3C1-21B0-2409-842158A4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475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6BC2-C732-D708-0800-AF3AA82A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Fast vs.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4152-CB5C-4E37-ED8B-59839589B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74185-FB96-6393-0AF8-F3348C63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47A2-AE74-8799-0190-4DEA0527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9E4D-DC9E-51F9-123B-CA8CE537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011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0D4B-5738-99C3-5977-BC8A53D7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CA" dirty="0"/>
              <a:t>Interrupt Address: In Table vs. Program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A632-4B39-506F-C196-7070DCA89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Some devices pass execution </a:t>
            </a:r>
            <a:r>
              <a:rPr lang="en-CA" u="sng" dirty="0"/>
              <a:t>to</a:t>
            </a:r>
            <a:r>
              <a:rPr lang="en-CA" dirty="0"/>
              <a:t> the vector table location</a:t>
            </a:r>
          </a:p>
          <a:p>
            <a:r>
              <a:rPr lang="en-CA" dirty="0"/>
              <a:t>You need to have a “</a:t>
            </a:r>
            <a:r>
              <a:rPr lang="en-CA" dirty="0" err="1"/>
              <a:t>jmp</a:t>
            </a:r>
            <a:r>
              <a:rPr lang="en-CA" dirty="0"/>
              <a:t>” instruction there to pass control where you want.</a:t>
            </a:r>
          </a:p>
          <a:p>
            <a:endParaRPr lang="en-CA" dirty="0"/>
          </a:p>
          <a:p>
            <a:r>
              <a:rPr lang="en-CA" dirty="0"/>
              <a:t>Some devices have an </a:t>
            </a:r>
            <a:r>
              <a:rPr lang="en-CA" u="sng" dirty="0"/>
              <a:t>address</a:t>
            </a:r>
            <a:r>
              <a:rPr lang="en-CA" dirty="0"/>
              <a:t> in the vector table which tells the CPU where to pass control.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9B260-05ED-3408-4345-E075C452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1A3F7-612D-48D0-A380-86227BC8600F}" type="datetime1">
              <a:rPr lang="en-CA" smtClean="0"/>
              <a:t>2026-02-09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E7F31-169B-F75C-D6FF-3E9060C88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27E0-FEE4-AED1-D994-2ADC327F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5CC40-D0F6-4666-ABAA-DE78F621EF6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2031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2030</Words>
  <Application>Microsoft Office PowerPoint</Application>
  <PresentationFormat>Widescreen</PresentationFormat>
  <Paragraphs>333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Courier New</vt:lpstr>
      <vt:lpstr>Wingdings</vt:lpstr>
      <vt:lpstr>Office Theme</vt:lpstr>
      <vt:lpstr>Computer Architecture: Exceptions &amp; Interrupts Part 1: Modes, Frames, C Code</vt:lpstr>
      <vt:lpstr>Lectures</vt:lpstr>
      <vt:lpstr>Control Flow So Far</vt:lpstr>
      <vt:lpstr>Our Saviour: Exceptions</vt:lpstr>
      <vt:lpstr>Interrupts vs. Exceptions</vt:lpstr>
      <vt:lpstr>What is the CPU?</vt:lpstr>
      <vt:lpstr>Interrupt Vector Table</vt:lpstr>
      <vt:lpstr>Fast vs. Slow</vt:lpstr>
      <vt:lpstr>Interrupt Address: In Table vs. Program Memory</vt:lpstr>
      <vt:lpstr>e.g., AVR: Code in vector table</vt:lpstr>
      <vt:lpstr>e.g., ARM: Addresses in vector table</vt:lpstr>
      <vt:lpstr>Default Interrupt Handler?</vt:lpstr>
      <vt:lpstr>Normal Interrupt Types</vt:lpstr>
      <vt:lpstr>Exception Types</vt:lpstr>
      <vt:lpstr>e.g., STM32F3 NVIC Vectors</vt:lpstr>
      <vt:lpstr>e.g., STM32F3 NVIC Vectors</vt:lpstr>
      <vt:lpstr>Exceptions Defined in the ISA</vt:lpstr>
      <vt:lpstr>Exceptions &amp; Jumps</vt:lpstr>
      <vt:lpstr>Interrupt Handlers in C Code</vt:lpstr>
      <vt:lpstr>e.g., Demo of Exceptions in C Code</vt:lpstr>
      <vt:lpstr>Vector File</vt:lpstr>
      <vt:lpstr>(Notes to Self)</vt:lpstr>
      <vt:lpstr>(Notes to Self)</vt:lpstr>
      <vt:lpstr>Interrupt Context</vt:lpstr>
      <vt:lpstr>Interrupt Context</vt:lpstr>
      <vt:lpstr>Stack Pointer Switching</vt:lpstr>
      <vt:lpstr>Stack Pointer: Main vs. Process</vt:lpstr>
      <vt:lpstr>e.g., Demo of Exception Context (Notes to Self)</vt:lpstr>
      <vt:lpstr>e.g., Demo of Exception Context</vt:lpstr>
      <vt:lpstr>e.g., Demo of Exception Context</vt:lpstr>
      <vt:lpstr>e.g., Demo of Exception Context</vt:lpstr>
      <vt:lpstr>e.g., Demo of Exception Context</vt:lpstr>
      <vt:lpstr>Exception Stack Register</vt:lpstr>
      <vt:lpstr>What is that LR Value?</vt:lpstr>
      <vt:lpstr>e.g., Demo of Loading PC Directly</vt:lpstr>
      <vt:lpstr>Demo Summaries (Hopefully)</vt:lpstr>
      <vt:lpstr>e.g., AVR Interrupt Differences</vt:lpstr>
      <vt:lpstr>e.g., AVR Interrupt Differences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5</cp:revision>
  <dcterms:created xsi:type="dcterms:W3CDTF">2026-02-08T23:56:58Z</dcterms:created>
  <dcterms:modified xsi:type="dcterms:W3CDTF">2026-02-09T14:38:11Z</dcterms:modified>
</cp:coreProperties>
</file>